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311" r:id="rId6"/>
    <p:sldId id="312" r:id="rId7"/>
    <p:sldId id="313" r:id="rId8"/>
    <p:sldId id="316" r:id="rId9"/>
    <p:sldId id="314" r:id="rId10"/>
    <p:sldId id="315" r:id="rId11"/>
    <p:sldId id="317" r:id="rId12"/>
    <p:sldId id="318" r:id="rId13"/>
    <p:sldId id="31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56" autoAdjust="0"/>
  </p:normalViewPr>
  <p:slideViewPr>
    <p:cSldViewPr snapToGrid="0">
      <p:cViewPr varScale="1">
        <p:scale>
          <a:sx n="85" d="100"/>
          <a:sy n="85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B0622-DDB5-4834-9DA0-6E63C4869CD9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161C4-FC97-47A4-8F37-B1E7F5D97FF5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240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359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008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94021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5961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81042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8025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1119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5313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1896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9327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5801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9473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239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1149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2865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2705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06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278F2A-966D-4078-97F8-4DF8428EEDB1}" type="datetimeFigureOut">
              <a:rPr lang="en-HK" smtClean="0"/>
              <a:t>5/4/2022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A0C32-F387-4527-808F-5468F91DE6A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87289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aps.org/prx/abstract/10.1103/PhysRevX.6.02101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AC0D-902D-4B9F-BE87-72AD14D35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Week 9 Numerical Simulation of Foams Presentation </a:t>
            </a:r>
            <a:endParaRPr lang="en-H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AAD1D-5674-45EC-9EE3-F93AB43CF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Tony </a:t>
            </a:r>
            <a:r>
              <a:rPr lang="en-GB" dirty="0" err="1"/>
              <a:t>Hau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9578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2ACAFFA1-79E6-41AE-9F57-E7CCFBD0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97" y="2385786"/>
            <a:ext cx="5042049" cy="4417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37A7E-F377-41EE-89BB-97F10074BCA7}"/>
              </a:ext>
            </a:extLst>
          </p:cNvPr>
          <p:cNvSpPr txBox="1"/>
          <p:nvPr/>
        </p:nvSpPr>
        <p:spPr>
          <a:xfrm>
            <a:off x="6553441" y="2016454"/>
            <a:ext cx="490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Experimental area distribution at frame 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26DB3-A366-419A-90C4-1727DEB6B033}"/>
              </a:ext>
            </a:extLst>
          </p:cNvPr>
          <p:cNvSpPr txBox="1"/>
          <p:nvPr/>
        </p:nvSpPr>
        <p:spPr>
          <a:xfrm>
            <a:off x="1032206" y="4246327"/>
            <a:ext cx="493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Control area distribution at frame 14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1B05F0A-7C27-4135-ABA9-B715473F5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4" y="1320750"/>
            <a:ext cx="5240003" cy="2872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A4408-D069-4197-8AE3-8A6CB62EC41E}"/>
              </a:ext>
            </a:extLst>
          </p:cNvPr>
          <p:cNvSpPr txBox="1"/>
          <p:nvPr/>
        </p:nvSpPr>
        <p:spPr>
          <a:xfrm>
            <a:off x="6944953" y="3702478"/>
            <a:ext cx="149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SD=0.617</a:t>
            </a:r>
          </a:p>
          <a:p>
            <a:r>
              <a:rPr lang="en-HK" dirty="0">
                <a:solidFill>
                  <a:schemeClr val="bg1"/>
                </a:solidFill>
              </a:rPr>
              <a:t>Mean=3.14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B1AF5-00F3-4441-B08D-93EB61E3B8BD}"/>
              </a:ext>
            </a:extLst>
          </p:cNvPr>
          <p:cNvSpPr txBox="1"/>
          <p:nvPr/>
        </p:nvSpPr>
        <p:spPr>
          <a:xfrm>
            <a:off x="4320493" y="2016454"/>
            <a:ext cx="149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SD=0.532</a:t>
            </a:r>
          </a:p>
          <a:p>
            <a:r>
              <a:rPr lang="en-HK" dirty="0">
                <a:solidFill>
                  <a:schemeClr val="bg1"/>
                </a:solidFill>
              </a:rPr>
              <a:t>Mean=3.05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13928-D1F1-4DD7-820E-FE59DF648EE1}"/>
              </a:ext>
            </a:extLst>
          </p:cNvPr>
          <p:cNvSpPr txBox="1"/>
          <p:nvPr/>
        </p:nvSpPr>
        <p:spPr>
          <a:xfrm>
            <a:off x="2601532" y="5061397"/>
            <a:ext cx="291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Slightly more spread out</a:t>
            </a:r>
          </a:p>
        </p:txBody>
      </p:sp>
    </p:spTree>
    <p:extLst>
      <p:ext uri="{BB962C8B-B14F-4D97-AF65-F5344CB8AC3E}">
        <p14:creationId xmlns:p14="http://schemas.microsoft.com/office/powerpoint/2010/main" val="100886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9F792D-74FB-43CB-8006-DA759AE8AC3D}"/>
                  </a:ext>
                </a:extLst>
              </p:cNvPr>
              <p:cNvSpPr txBox="1"/>
              <p:nvPr/>
            </p:nvSpPr>
            <p:spPr>
              <a:xfrm>
                <a:off x="1262208" y="1267818"/>
                <a:ext cx="870643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b="1" dirty="0"/>
                  <a:t>Parameter changed: 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HK" b="1" i="1" smtClean="0">
                        <a:latin typeface="Cambria Math" panose="02040503050406030204" pitchFamily="18" charset="0"/>
                      </a:rPr>
                      <m:t>𝛎</m:t>
                    </m:r>
                  </m:oMath>
                </a14:m>
                <a:r>
                  <a:rPr lang="en-HK" b="1" dirty="0"/>
                  <a:t> changed from 0.01 to 0 (to disable all gaussian noises, as it is negligible in real bubble simulation)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HK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HK" b="1" dirty="0"/>
                  <a:t> for self propulsion changed from 1.2 to 0 (real bubble shouldn’t move by itself)</a:t>
                </a:r>
              </a:p>
              <a:p>
                <a:pPr marL="342900" indent="-342900">
                  <a:buAutoNum type="arabicPeriod"/>
                </a:pPr>
                <a:r>
                  <a:rPr lang="en-HK" b="1" dirty="0"/>
                  <a:t>K for cell stiffness is changed from 1 to 0 (to cancel the area term in energy, so that the whole simulation only minimizes the total length </a:t>
                </a:r>
                <a:r>
                  <a:rPr lang="en-HK" b="1" dirty="0">
                    <a:sym typeface="Wingdings" panose="05000000000000000000" pitchFamily="2" charset="2"/>
                  </a:rPr>
                  <a:t> similar to real bubble simulation</a:t>
                </a:r>
                <a:endParaRPr lang="en-HK" b="1" dirty="0"/>
              </a:p>
              <a:p>
                <a:endParaRPr lang="en-HK" b="1" dirty="0"/>
              </a:p>
              <a:p>
                <a:endParaRPr lang="en-HK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9F792D-74FB-43CB-8006-DA759AE8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208" y="1267818"/>
                <a:ext cx="8706435" cy="2862322"/>
              </a:xfrm>
              <a:prstGeom prst="rect">
                <a:avLst/>
              </a:prstGeom>
              <a:blipFill>
                <a:blip r:embed="rId2"/>
                <a:stretch>
                  <a:fillRect l="-560" t="-1277" r="-126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77F18F0-E118-4539-B3DD-204E6AC0ABDE}"/>
              </a:ext>
            </a:extLst>
          </p:cNvPr>
          <p:cNvSpPr txBox="1"/>
          <p:nvPr/>
        </p:nvSpPr>
        <p:spPr>
          <a:xfrm>
            <a:off x="1464161" y="3837113"/>
            <a:ext cx="5615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Note: I tried to lower the K parameter for repulsion between cells, the programme crashes. It is reasonable because two bubbles should press against each other when they are too closed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F2B8A-667B-4C91-983B-DAD2EAD6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38" y="3363819"/>
            <a:ext cx="5313281" cy="9465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C4A342-BA74-46D0-A304-C28D1B0CCCCF}"/>
              </a:ext>
            </a:extLst>
          </p:cNvPr>
          <p:cNvCxnSpPr/>
          <p:nvPr/>
        </p:nvCxnSpPr>
        <p:spPr>
          <a:xfrm>
            <a:off x="5918356" y="3062960"/>
            <a:ext cx="2462709" cy="650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2E2D694-B135-4A66-B80F-11BAA50B0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94" y="153799"/>
            <a:ext cx="3139162" cy="134106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9D702E-5C2D-4E6A-911D-A3C06704872A}"/>
              </a:ext>
            </a:extLst>
          </p:cNvPr>
          <p:cNvCxnSpPr/>
          <p:nvPr/>
        </p:nvCxnSpPr>
        <p:spPr>
          <a:xfrm flipV="1">
            <a:off x="1890508" y="787092"/>
            <a:ext cx="8274479" cy="85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815052-2B32-4B32-94DD-4E409931D29C}"/>
              </a:ext>
            </a:extLst>
          </p:cNvPr>
          <p:cNvCxnSpPr/>
          <p:nvPr/>
        </p:nvCxnSpPr>
        <p:spPr>
          <a:xfrm flipV="1">
            <a:off x="3046130" y="723666"/>
            <a:ext cx="6120309" cy="168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AE1D53-B90C-410E-AD9D-3AA4FC7CE5F6}"/>
              </a:ext>
            </a:extLst>
          </p:cNvPr>
          <p:cNvCxnSpPr/>
          <p:nvPr/>
        </p:nvCxnSpPr>
        <p:spPr>
          <a:xfrm>
            <a:off x="7315200" y="628299"/>
            <a:ext cx="942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4B89E7-1191-496F-8CE6-EA31407D53C3}"/>
              </a:ext>
            </a:extLst>
          </p:cNvPr>
          <p:cNvSpPr txBox="1"/>
          <p:nvPr/>
        </p:nvSpPr>
        <p:spPr>
          <a:xfrm>
            <a:off x="4428311" y="293913"/>
            <a:ext cx="2947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Frictional force proportional to velocity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EC870C-CA16-4E01-864B-70BF4E0E9120}"/>
              </a:ext>
            </a:extLst>
          </p:cNvPr>
          <p:cNvCxnSpPr>
            <a:cxnSpLocks/>
          </p:cNvCxnSpPr>
          <p:nvPr/>
        </p:nvCxnSpPr>
        <p:spPr>
          <a:xfrm>
            <a:off x="9749860" y="723666"/>
            <a:ext cx="1374405" cy="117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CD0331-FE38-4638-835C-93128BB755A8}"/>
              </a:ext>
            </a:extLst>
          </p:cNvPr>
          <p:cNvSpPr txBox="1"/>
          <p:nvPr/>
        </p:nvSpPr>
        <p:spPr>
          <a:xfrm>
            <a:off x="10439867" y="1727751"/>
            <a:ext cx="1752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Cohesive force exerted by neighbouring cells</a:t>
            </a:r>
          </a:p>
        </p:txBody>
      </p:sp>
    </p:spTree>
    <p:extLst>
      <p:ext uri="{BB962C8B-B14F-4D97-AF65-F5344CB8AC3E}">
        <p14:creationId xmlns:p14="http://schemas.microsoft.com/office/powerpoint/2010/main" val="273549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4</a:t>
            </a:r>
          </a:p>
        </p:txBody>
      </p:sp>
      <p:pic>
        <p:nvPicPr>
          <p:cNvPr id="4" name="cells_fixed_experiment_final_cells">
            <a:hlinkClick r:id="" action="ppaction://media"/>
            <a:extLst>
              <a:ext uri="{FF2B5EF4-FFF2-40B4-BE49-F238E27FC236}">
                <a16:creationId xmlns:a16="http://schemas.microsoft.com/office/drawing/2014/main" id="{13139EC6-5FAA-4C00-87D6-7D457BA2C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9642" y="236046"/>
            <a:ext cx="5343525" cy="585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F920F8-2B95-4C4B-9DF4-A05EC3633220}"/>
              </a:ext>
            </a:extLst>
          </p:cNvPr>
          <p:cNvSpPr txBox="1"/>
          <p:nvPr/>
        </p:nvSpPr>
        <p:spPr>
          <a:xfrm>
            <a:off x="4140558" y="4945487"/>
            <a:ext cx="175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Framerate = 1</a:t>
            </a:r>
          </a:p>
        </p:txBody>
      </p:sp>
    </p:spTree>
    <p:extLst>
      <p:ext uri="{BB962C8B-B14F-4D97-AF65-F5344CB8AC3E}">
        <p14:creationId xmlns:p14="http://schemas.microsoft.com/office/powerpoint/2010/main" val="17451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920F8-2B95-4C4B-9DF4-A05EC3633220}"/>
              </a:ext>
            </a:extLst>
          </p:cNvPr>
          <p:cNvSpPr txBox="1"/>
          <p:nvPr/>
        </p:nvSpPr>
        <p:spPr>
          <a:xfrm>
            <a:off x="4514045" y="4353059"/>
            <a:ext cx="448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Area distribution, Framerate = 1</a:t>
            </a:r>
          </a:p>
        </p:txBody>
      </p:sp>
      <p:pic>
        <p:nvPicPr>
          <p:cNvPr id="3" name="cells_fixed_experiment_final">
            <a:hlinkClick r:id="" action="ppaction://media"/>
            <a:extLst>
              <a:ext uri="{FF2B5EF4-FFF2-40B4-BE49-F238E27FC236}">
                <a16:creationId xmlns:a16="http://schemas.microsoft.com/office/drawing/2014/main" id="{713F91B2-BC2A-4BEA-A7CD-F60F60C675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1563" y="1369087"/>
            <a:ext cx="5343525" cy="2762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C9417-345A-4838-9311-B66012279A21}"/>
              </a:ext>
            </a:extLst>
          </p:cNvPr>
          <p:cNvSpPr txBox="1"/>
          <p:nvPr/>
        </p:nvSpPr>
        <p:spPr>
          <a:xfrm>
            <a:off x="3538371" y="5074305"/>
            <a:ext cx="7832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Observation: </a:t>
            </a:r>
            <a:r>
              <a:rPr lang="en-GB" dirty="0"/>
              <a:t>The distribution of area is a gaussian, but the standard deviation is very small; Peak at mean around 2.9(native area = 3.18) the area mean decreases from 2.94 to 2.91 and then fluctuates around this value. SD is around 0.40the min value and max value fluctuates around 2.2 and 3.6 respectively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14046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062F-AC55-4B77-A798-1DDCA6A9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of this presentation section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DA42-2E7A-469D-BC5F-26CD6BBC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</a:t>
            </a:r>
            <a:r>
              <a:rPr lang="en-HK" dirty="0"/>
              <a:t>include </a:t>
            </a:r>
            <a:r>
              <a:rPr lang="en-HK"/>
              <a:t>some numerical simulations </a:t>
            </a:r>
            <a:r>
              <a:rPr lang="en-HK" dirty="0"/>
              <a:t>and relate them to my previous research</a:t>
            </a:r>
          </a:p>
        </p:txBody>
      </p:sp>
    </p:spTree>
    <p:extLst>
      <p:ext uri="{BB962C8B-B14F-4D97-AF65-F5344CB8AC3E}">
        <p14:creationId xmlns:p14="http://schemas.microsoft.com/office/powerpoint/2010/main" val="327532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89AF-3F2A-4724-8A15-501EEF2A64A2}"/>
              </a:ext>
            </a:extLst>
          </p:cNvPr>
          <p:cNvSpPr txBox="1"/>
          <p:nvPr/>
        </p:nvSpPr>
        <p:spPr>
          <a:xfrm>
            <a:off x="245580" y="203632"/>
            <a:ext cx="885716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u="sng" dirty="0"/>
              <a:t>Main paper reference:</a:t>
            </a:r>
            <a:r>
              <a:rPr lang="en-HK" sz="2400" dirty="0"/>
              <a:t> </a:t>
            </a:r>
          </a:p>
          <a:p>
            <a:pPr marL="457200" indent="-457200">
              <a:buAutoNum type="arabicPeriod"/>
            </a:pPr>
            <a:r>
              <a:rPr lang="en-GB" sz="2400" b="1" dirty="0"/>
              <a:t>Motility-Driven Glass and Jamming Transitions in Biological Tissues </a:t>
            </a:r>
            <a:r>
              <a:rPr lang="en-GB" sz="2400" b="1" dirty="0">
                <a:hlinkClick r:id="rId6"/>
              </a:rPr>
              <a:t>https://journals.aps.org/prx/abstract/10.1103/PhysRevX.6.021011</a:t>
            </a:r>
            <a:endParaRPr lang="en-GB" sz="2400" b="1" dirty="0"/>
          </a:p>
          <a:p>
            <a:pPr marL="514350" indent="-514350">
              <a:buAutoNum type="arabicPeriod"/>
            </a:pPr>
            <a:r>
              <a:rPr lang="en-GB" sz="2800" b="1" dirty="0"/>
              <a:t>2. </a:t>
            </a:r>
            <a:r>
              <a:rPr lang="en-GB" sz="2800" b="1" dirty="0" err="1"/>
              <a:t>SAMoS</a:t>
            </a:r>
            <a:r>
              <a:rPr lang="en-GB" sz="2800" b="1" dirty="0"/>
              <a:t> Tutorial </a:t>
            </a:r>
            <a:endParaRPr lang="en-HK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131A1-9A3A-4988-A6E1-5FD40B40F2F5}"/>
              </a:ext>
            </a:extLst>
          </p:cNvPr>
          <p:cNvSpPr txBox="1"/>
          <p:nvPr/>
        </p:nvSpPr>
        <p:spPr>
          <a:xfrm>
            <a:off x="8305604" y="3279417"/>
            <a:ext cx="350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All framerates used in videos included in this ppt are 15.</a:t>
            </a:r>
          </a:p>
        </p:txBody>
      </p:sp>
    </p:spTree>
    <p:extLst>
      <p:ext uri="{BB962C8B-B14F-4D97-AF65-F5344CB8AC3E}">
        <p14:creationId xmlns:p14="http://schemas.microsoft.com/office/powerpoint/2010/main" val="299058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1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E48AC3-695F-4D1E-BD34-C60B3B1F2757}"/>
                  </a:ext>
                </a:extLst>
              </p:cNvPr>
              <p:cNvSpPr txBox="1"/>
              <p:nvPr/>
            </p:nvSpPr>
            <p:spPr>
              <a:xfrm>
                <a:off x="6928884" y="26661"/>
                <a:ext cx="351628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b="1" dirty="0"/>
                  <a:t>Parameters changed: </a:t>
                </a:r>
                <a14:m>
                  <m:oMath xmlns:m="http://schemas.openxmlformats.org/officeDocument/2006/math">
                    <m:r>
                      <a:rPr lang="en-HK" b="1" i="1"/>
                      <m:t>𝛎</m:t>
                    </m:r>
                  </m:oMath>
                </a14:m>
                <a:r>
                  <a:rPr lang="en-HK" b="1" dirty="0"/>
                  <a:t> changed from 0.01 to 2 (x200) </a:t>
                </a:r>
              </a:p>
              <a:p>
                <a:endParaRPr lang="en-HK" sz="1800" b="1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HK" b="1" i="1">
                        <a:latin typeface="Cambria Math" panose="02040503050406030204" pitchFamily="18" charset="0"/>
                      </a:rPr>
                      <m:t>𝛎</m:t>
                    </m:r>
                  </m:oMath>
                </a14:m>
                <a:r>
                  <a:rPr lang="en-HK" b="1" dirty="0"/>
                  <a:t> represents </a:t>
                </a:r>
                <a:r>
                  <a:rPr lang="en-GB" b="1" dirty="0"/>
                  <a:t>the width of the Gaussian distribution for random position noise (thermal in nature)</a:t>
                </a:r>
                <a:endParaRPr lang="en-HK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E48AC3-695F-4D1E-BD34-C60B3B1F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884" y="26661"/>
                <a:ext cx="3516281" cy="2031325"/>
              </a:xfrm>
              <a:prstGeom prst="rect">
                <a:avLst/>
              </a:prstGeom>
              <a:blipFill>
                <a:blip r:embed="rId6"/>
                <a:stretch>
                  <a:fillRect l="-1563" t="-1497" r="-2778" b="-359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6D37A7E-F377-41EE-89BB-97F10074BCA7}"/>
              </a:ext>
            </a:extLst>
          </p:cNvPr>
          <p:cNvSpPr txBox="1"/>
          <p:nvPr/>
        </p:nvSpPr>
        <p:spPr>
          <a:xfrm>
            <a:off x="7869303" y="2946068"/>
            <a:ext cx="23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Experimental 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26DB3-A366-419A-90C4-1727DEB6B033}"/>
              </a:ext>
            </a:extLst>
          </p:cNvPr>
          <p:cNvSpPr txBox="1"/>
          <p:nvPr/>
        </p:nvSpPr>
        <p:spPr>
          <a:xfrm>
            <a:off x="2921611" y="4561220"/>
            <a:ext cx="285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Control</a:t>
            </a:r>
          </a:p>
        </p:txBody>
      </p:sp>
      <p:pic>
        <p:nvPicPr>
          <p:cNvPr id="14" name="video">
            <a:hlinkClick r:id="" action="ppaction://media"/>
            <a:extLst>
              <a:ext uri="{FF2B5EF4-FFF2-40B4-BE49-F238E27FC236}">
                <a16:creationId xmlns:a16="http://schemas.microsoft.com/office/drawing/2014/main" id="{AC7E7C1C-41EE-4202-8770-DD4DB68BB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6116" y="3429000"/>
            <a:ext cx="7350794" cy="3993585"/>
          </a:xfrm>
          <a:prstGeom prst="rect">
            <a:avLst/>
          </a:prstGeom>
        </p:spPr>
      </p:pic>
      <p:pic>
        <p:nvPicPr>
          <p:cNvPr id="16" name="video2">
            <a:hlinkClick r:id="" action="ppaction://media"/>
            <a:extLst>
              <a:ext uri="{FF2B5EF4-FFF2-40B4-BE49-F238E27FC236}">
                <a16:creationId xmlns:a16="http://schemas.microsoft.com/office/drawing/2014/main" id="{86DA4B06-9356-4D9A-879B-7DAD5355BA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970" y="962547"/>
            <a:ext cx="6340660" cy="34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0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48AC3-695F-4D1E-BD34-C60B3B1F2757}"/>
              </a:ext>
            </a:extLst>
          </p:cNvPr>
          <p:cNvSpPr txBox="1"/>
          <p:nvPr/>
        </p:nvSpPr>
        <p:spPr>
          <a:xfrm>
            <a:off x="6928884" y="26661"/>
            <a:ext cx="3516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Parameters changed: K(spring constant) of repulsive potential</a:t>
            </a:r>
          </a:p>
          <a:p>
            <a:r>
              <a:rPr lang="en-HK" b="1" dirty="0"/>
              <a:t>changed from 10 to 50 </a:t>
            </a:r>
          </a:p>
          <a:p>
            <a:endParaRPr lang="en-HK" sz="18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0B7AD-F76D-4BC7-8724-DCE51F73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06" y="1426453"/>
            <a:ext cx="8865379" cy="11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37A7E-F377-41EE-89BB-97F10074BCA7}"/>
              </a:ext>
            </a:extLst>
          </p:cNvPr>
          <p:cNvSpPr txBox="1"/>
          <p:nvPr/>
        </p:nvSpPr>
        <p:spPr>
          <a:xfrm>
            <a:off x="7721978" y="2250222"/>
            <a:ext cx="23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Experimental 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26DB3-A366-419A-90C4-1727DEB6B033}"/>
              </a:ext>
            </a:extLst>
          </p:cNvPr>
          <p:cNvSpPr txBox="1"/>
          <p:nvPr/>
        </p:nvSpPr>
        <p:spPr>
          <a:xfrm>
            <a:off x="2921611" y="4561220"/>
            <a:ext cx="285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Control</a:t>
            </a:r>
          </a:p>
        </p:txBody>
      </p:sp>
      <p:pic>
        <p:nvPicPr>
          <p:cNvPr id="5" name="video2">
            <a:hlinkClick r:id="" action="ppaction://media"/>
            <a:extLst>
              <a:ext uri="{FF2B5EF4-FFF2-40B4-BE49-F238E27FC236}">
                <a16:creationId xmlns:a16="http://schemas.microsoft.com/office/drawing/2014/main" id="{17F8CD7B-EC0C-4A77-BFF6-6234E0029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38" y="998546"/>
            <a:ext cx="6487531" cy="3313131"/>
          </a:xfrm>
          <a:prstGeom prst="rect">
            <a:avLst/>
          </a:prstGeom>
        </p:spPr>
      </p:pic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88B70154-4BC1-413A-BA5A-847D95B390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8286" y="2743657"/>
            <a:ext cx="6956398" cy="3779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1B6F7-0ED4-4C88-A049-34755C5CBADF}"/>
              </a:ext>
            </a:extLst>
          </p:cNvPr>
          <p:cNvSpPr txBox="1"/>
          <p:nvPr/>
        </p:nvSpPr>
        <p:spPr>
          <a:xfrm>
            <a:off x="2015544" y="5447763"/>
            <a:ext cx="226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No observable change</a:t>
            </a:r>
          </a:p>
        </p:txBody>
      </p:sp>
    </p:spTree>
    <p:extLst>
      <p:ext uri="{BB962C8B-B14F-4D97-AF65-F5344CB8AC3E}">
        <p14:creationId xmlns:p14="http://schemas.microsoft.com/office/powerpoint/2010/main" val="20436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37A7E-F377-41EE-89BB-97F10074BCA7}"/>
              </a:ext>
            </a:extLst>
          </p:cNvPr>
          <p:cNvSpPr txBox="1"/>
          <p:nvPr/>
        </p:nvSpPr>
        <p:spPr>
          <a:xfrm>
            <a:off x="6691742" y="2877530"/>
            <a:ext cx="490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Experimental area distribution at frame 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26DB3-A366-419A-90C4-1727DEB6B033}"/>
              </a:ext>
            </a:extLst>
          </p:cNvPr>
          <p:cNvSpPr txBox="1"/>
          <p:nvPr/>
        </p:nvSpPr>
        <p:spPr>
          <a:xfrm>
            <a:off x="1032206" y="4246327"/>
            <a:ext cx="493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Control area distribution at frame 14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014F332-F090-40D4-9318-8232F5A7B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58" y="3338737"/>
            <a:ext cx="5807271" cy="318362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1B05F0A-7C27-4135-ABA9-B715473F5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4" y="1320750"/>
            <a:ext cx="5240003" cy="2872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A4408-D069-4197-8AE3-8A6CB62EC41E}"/>
              </a:ext>
            </a:extLst>
          </p:cNvPr>
          <p:cNvSpPr txBox="1"/>
          <p:nvPr/>
        </p:nvSpPr>
        <p:spPr>
          <a:xfrm>
            <a:off x="6299823" y="3949310"/>
            <a:ext cx="173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SD=0.537</a:t>
            </a:r>
          </a:p>
          <a:p>
            <a:r>
              <a:rPr lang="en-HK" dirty="0">
                <a:solidFill>
                  <a:schemeClr val="bg1"/>
                </a:solidFill>
              </a:rPr>
              <a:t>Mean=3.05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4176E-0EA0-4118-884F-8027B6237E1B}"/>
              </a:ext>
            </a:extLst>
          </p:cNvPr>
          <p:cNvSpPr txBox="1"/>
          <p:nvPr/>
        </p:nvSpPr>
        <p:spPr>
          <a:xfrm>
            <a:off x="4320493" y="2016454"/>
            <a:ext cx="149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SD=0.532</a:t>
            </a:r>
          </a:p>
          <a:p>
            <a:r>
              <a:rPr lang="en-HK" dirty="0">
                <a:solidFill>
                  <a:schemeClr val="bg1"/>
                </a:solidFill>
              </a:rPr>
              <a:t>Mean=3.05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44837-6AC5-47F5-AD72-524C02F8878E}"/>
              </a:ext>
            </a:extLst>
          </p:cNvPr>
          <p:cNvSpPr txBox="1"/>
          <p:nvPr/>
        </p:nvSpPr>
        <p:spPr>
          <a:xfrm>
            <a:off x="2015544" y="5447763"/>
            <a:ext cx="226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No observable change</a:t>
            </a:r>
          </a:p>
        </p:txBody>
      </p:sp>
    </p:spTree>
    <p:extLst>
      <p:ext uri="{BB962C8B-B14F-4D97-AF65-F5344CB8AC3E}">
        <p14:creationId xmlns:p14="http://schemas.microsoft.com/office/powerpoint/2010/main" val="312514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792D-74FB-43CB-8006-DA759AE8AC3D}"/>
              </a:ext>
            </a:extLst>
          </p:cNvPr>
          <p:cNvSpPr txBox="1"/>
          <p:nvPr/>
        </p:nvSpPr>
        <p:spPr>
          <a:xfrm>
            <a:off x="7186174" y="375858"/>
            <a:ext cx="3276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Target area (native area) changed from 3.18 to 15.9 (x5)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4FBF7E-FDF5-4C4B-A734-E58320C0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524"/>
            <a:ext cx="12192000" cy="20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5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CC1F-4218-415E-8346-77ECF458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95" y="306367"/>
            <a:ext cx="4904561" cy="961451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EBEBEB"/>
                </a:solidFill>
              </a:rPr>
              <a:t>Experiment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37A7E-F377-41EE-89BB-97F10074BCA7}"/>
              </a:ext>
            </a:extLst>
          </p:cNvPr>
          <p:cNvSpPr txBox="1"/>
          <p:nvPr/>
        </p:nvSpPr>
        <p:spPr>
          <a:xfrm>
            <a:off x="8058567" y="1565825"/>
            <a:ext cx="23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Experimental 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26DB3-A366-419A-90C4-1727DEB6B033}"/>
              </a:ext>
            </a:extLst>
          </p:cNvPr>
          <p:cNvSpPr txBox="1"/>
          <p:nvPr/>
        </p:nvSpPr>
        <p:spPr>
          <a:xfrm>
            <a:off x="2921611" y="4561220"/>
            <a:ext cx="285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/>
              <a:t>Control</a:t>
            </a:r>
          </a:p>
        </p:txBody>
      </p:sp>
      <p:pic>
        <p:nvPicPr>
          <p:cNvPr id="5" name="video2">
            <a:hlinkClick r:id="" action="ppaction://media"/>
            <a:extLst>
              <a:ext uri="{FF2B5EF4-FFF2-40B4-BE49-F238E27FC236}">
                <a16:creationId xmlns:a16="http://schemas.microsoft.com/office/drawing/2014/main" id="{17F8CD7B-EC0C-4A77-BFF6-6234E0029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018" y="1267818"/>
            <a:ext cx="6004201" cy="3066298"/>
          </a:xfrm>
          <a:prstGeom prst="rect">
            <a:avLst/>
          </a:prstGeom>
        </p:spPr>
      </p:pic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498C1214-8B8F-41BD-8FA6-C4354ACE24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42999" y="2264933"/>
            <a:ext cx="4746313" cy="4325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7C93B9-EFF6-4E81-8ECD-2180562198D6}"/>
              </a:ext>
            </a:extLst>
          </p:cNvPr>
          <p:cNvSpPr txBox="1"/>
          <p:nvPr/>
        </p:nvSpPr>
        <p:spPr>
          <a:xfrm>
            <a:off x="4128825" y="5144201"/>
            <a:ext cx="21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Slightly more sluggish</a:t>
            </a:r>
          </a:p>
        </p:txBody>
      </p:sp>
    </p:spTree>
    <p:extLst>
      <p:ext uri="{BB962C8B-B14F-4D97-AF65-F5344CB8AC3E}">
        <p14:creationId xmlns:p14="http://schemas.microsoft.com/office/powerpoint/2010/main" val="314221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3279</TotalTime>
  <Words>411</Words>
  <Application>Microsoft Office PowerPoint</Application>
  <PresentationFormat>Widescreen</PresentationFormat>
  <Paragraphs>56</Paragraphs>
  <Slides>13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Century Gothic</vt:lpstr>
      <vt:lpstr>Wingdings 3</vt:lpstr>
      <vt:lpstr>Ion</vt:lpstr>
      <vt:lpstr>Week 9 Numerical Simulation of Foams Presentation </vt:lpstr>
      <vt:lpstr>Objective of this presentation section</vt:lpstr>
      <vt:lpstr>PowerPoint Presentation</vt:lpstr>
      <vt:lpstr>Experiment 1</vt:lpstr>
      <vt:lpstr>Experiment 2</vt:lpstr>
      <vt:lpstr>Experiment 2</vt:lpstr>
      <vt:lpstr>Experiment 2</vt:lpstr>
      <vt:lpstr>Experiment 3</vt:lpstr>
      <vt:lpstr>Experiment 3</vt:lpstr>
      <vt:lpstr>Experiment 3</vt:lpstr>
      <vt:lpstr>Experiment 4</vt:lpstr>
      <vt:lpstr>Experiment 4</vt:lpstr>
      <vt:lpstr>Experiment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Numerical Simulation of Foams Presentation --</dc:title>
  <dc:creator>Pan HAU</dc:creator>
  <cp:lastModifiedBy>Pan Hau</cp:lastModifiedBy>
  <cp:revision>502</cp:revision>
  <dcterms:created xsi:type="dcterms:W3CDTF">2022-03-01T01:52:41Z</dcterms:created>
  <dcterms:modified xsi:type="dcterms:W3CDTF">2022-04-05T05:58:38Z</dcterms:modified>
</cp:coreProperties>
</file>